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raunces Extra Bold"/>
      <p:regular r:id="rId17"/>
    </p:embeddedFont>
    <p:embeddedFont>
      <p:font typeface="Fraunces Extra Bold"/>
      <p:regular r:id="rId18"/>
    </p:embeddedFont>
    <p:embeddedFont>
      <p:font typeface="Nobile"/>
      <p:regular r:id="rId19"/>
    </p:embeddedFont>
    <p:embeddedFont>
      <p:font typeface="Nobile"/>
      <p:regular r:id="rId20"/>
    </p:embeddedFont>
    <p:embeddedFont>
      <p:font typeface="Nobile"/>
      <p:regular r:id="rId21"/>
    </p:embeddedFont>
    <p:embeddedFont>
      <p:font typeface="Nobile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slideLayout" Target="../slideLayouts/slideLayout11.xml"/><Relationship Id="rId9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image" Target="../media/image-9-8.png"/><Relationship Id="rId9" Type="http://schemas.openxmlformats.org/officeDocument/2006/relationships/image" Target="../media/image-9-9.svg"/><Relationship Id="rId10" Type="http://schemas.openxmlformats.org/officeDocument/2006/relationships/slideLayout" Target="../slideLayouts/slideLayout10.xml"/><Relationship Id="rId11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414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FY2025-2026 Goals &amp; Accomplishments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849767"/>
            <a:ext cx="60708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Delivering Excellence Through Innovation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54425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Comprehensive OKR Alignment &amp; Impact Report | EMS UKI Engineering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52521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Kallu Srujan Reddy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| April - August 2025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1355" y="737711"/>
            <a:ext cx="7954089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Momentum for Continued Excellence</a:t>
            </a:r>
            <a:endParaRPr lang="en-US" sz="3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1355" y="2076093"/>
            <a:ext cx="169902" cy="169902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6081355" y="2320766"/>
            <a:ext cx="3892034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6" name="Text 2"/>
          <p:cNvSpPr/>
          <p:nvPr/>
        </p:nvSpPr>
        <p:spPr>
          <a:xfrm>
            <a:off x="6081355" y="2451378"/>
            <a:ext cx="2607707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Achievements Delivered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6081355" y="2818924"/>
            <a:ext cx="3892034" cy="1087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2 Major CAPEX Projects • 62.5% &amp; 97.3% Performance Improvements • 50+ Scripts Migrated • 100% OKR Achievement • Zero Data Loss</a:t>
            </a:r>
            <a:endParaRPr lang="en-US" sz="13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43292" y="2076093"/>
            <a:ext cx="169902" cy="169902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10143292" y="2320766"/>
            <a:ext cx="3892153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0" name="Text 5"/>
          <p:cNvSpPr/>
          <p:nvPr/>
        </p:nvSpPr>
        <p:spPr>
          <a:xfrm>
            <a:off x="10143292" y="2451378"/>
            <a:ext cx="2515910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Strategic Impact Today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10143292" y="2818924"/>
            <a:ext cx="3892153" cy="1359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Supporting 9% revenue growth through on-time CAPEX delivery, operational excellence via industry-leading efficiency, product innovation with AI-powered automation, and talent development building team capability.</a:t>
            </a:r>
            <a:endParaRPr lang="en-US" sz="13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81355" y="4497110"/>
            <a:ext cx="169902" cy="169902"/>
          </a:xfrm>
          <a:prstGeom prst="rect">
            <a:avLst/>
          </a:prstGeom>
        </p:spPr>
      </p:pic>
      <p:sp>
        <p:nvSpPr>
          <p:cNvPr id="13" name="Shape 7"/>
          <p:cNvSpPr/>
          <p:nvPr/>
        </p:nvSpPr>
        <p:spPr>
          <a:xfrm>
            <a:off x="6081355" y="4741783"/>
            <a:ext cx="7954089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4" name="Text 8"/>
          <p:cNvSpPr/>
          <p:nvPr/>
        </p:nvSpPr>
        <p:spPr>
          <a:xfrm>
            <a:off x="6081355" y="4872395"/>
            <a:ext cx="2549009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Future Direction Q3-Q4</a:t>
            </a:r>
            <a:endParaRPr lang="en-US" sz="1650" dirty="0"/>
          </a:p>
        </p:txBody>
      </p:sp>
      <p:sp>
        <p:nvSpPr>
          <p:cNvPr id="15" name="Text 9"/>
          <p:cNvSpPr/>
          <p:nvPr/>
        </p:nvSpPr>
        <p:spPr>
          <a:xfrm>
            <a:off x="6081355" y="5239941"/>
            <a:ext cx="7954089" cy="543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Agentic AI development deep dive • Advanced AI application expansion • Continuous innovation and optimization • Knowledge amplification through mentorship and documentation</a:t>
            </a:r>
            <a:endParaRPr lang="en-US" sz="1300" dirty="0"/>
          </a:p>
        </p:txBody>
      </p:sp>
      <p:sp>
        <p:nvSpPr>
          <p:cNvPr id="16" name="Text 10"/>
          <p:cNvSpPr/>
          <p:nvPr/>
        </p:nvSpPr>
        <p:spPr>
          <a:xfrm>
            <a:off x="6336268" y="6293644"/>
            <a:ext cx="7699177" cy="543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"From 8-hour processes to 8 minutes, from manual migrations to AI-powered automation — This is the future of engineering excellence at EMS UKI."</a:t>
            </a:r>
            <a:endParaRPr lang="en-US" sz="1300" dirty="0"/>
          </a:p>
        </p:txBody>
      </p:sp>
      <p:sp>
        <p:nvSpPr>
          <p:cNvPr id="17" name="Shape 11"/>
          <p:cNvSpPr/>
          <p:nvPr/>
        </p:nvSpPr>
        <p:spPr>
          <a:xfrm>
            <a:off x="6081355" y="6102429"/>
            <a:ext cx="22860" cy="926306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8" name="Text 12"/>
          <p:cNvSpPr/>
          <p:nvPr/>
        </p:nvSpPr>
        <p:spPr>
          <a:xfrm>
            <a:off x="6081355" y="7219950"/>
            <a:ext cx="7954089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Kallu Srujan Reddy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| EMS UKI Engineering</a:t>
            </a: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2232" y="559594"/>
            <a:ext cx="13205936" cy="1272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Exceptional Delivery Across All Four Strategic Pillars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12232" y="2238613"/>
            <a:ext cx="6501170" cy="2067639"/>
          </a:xfrm>
          <a:prstGeom prst="roundRect">
            <a:avLst>
              <a:gd name="adj" fmla="val 8859"/>
            </a:avLst>
          </a:prstGeom>
          <a:solidFill>
            <a:srgbClr val="E8F3E8"/>
          </a:solidFill>
          <a:ln/>
        </p:spPr>
      </p:sp>
      <p:sp>
        <p:nvSpPr>
          <p:cNvPr id="4" name="Text 2"/>
          <p:cNvSpPr/>
          <p:nvPr/>
        </p:nvSpPr>
        <p:spPr>
          <a:xfrm>
            <a:off x="915710" y="2442091"/>
            <a:ext cx="2544008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Growth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915710" y="2882146"/>
            <a:ext cx="609421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2 CAPEX Projects Delivered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915710" y="3329702"/>
            <a:ext cx="609421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100% On-Time Delivery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15710" y="3777258"/>
            <a:ext cx="609421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50+ Scripts Migrated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416879" y="2238613"/>
            <a:ext cx="6501289" cy="2067639"/>
          </a:xfrm>
          <a:prstGeom prst="roundRect">
            <a:avLst>
              <a:gd name="adj" fmla="val 8859"/>
            </a:avLst>
          </a:prstGeom>
          <a:solidFill>
            <a:srgbClr val="E8F3E8"/>
          </a:solidFill>
          <a:ln/>
        </p:spPr>
      </p:sp>
      <p:sp>
        <p:nvSpPr>
          <p:cNvPr id="9" name="Text 7"/>
          <p:cNvSpPr/>
          <p:nvPr/>
        </p:nvSpPr>
        <p:spPr>
          <a:xfrm>
            <a:off x="7620357" y="2442091"/>
            <a:ext cx="2544008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Innovation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7620357" y="2882146"/>
            <a:ext cx="609433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AI Migration Converter Built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620357" y="3329702"/>
            <a:ext cx="609433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62.5% Runtime Improvement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620357" y="3777258"/>
            <a:ext cx="609433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97.3% Efficiency Gain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12232" y="4509730"/>
            <a:ext cx="6501170" cy="2067639"/>
          </a:xfrm>
          <a:prstGeom prst="roundRect">
            <a:avLst>
              <a:gd name="adj" fmla="val 8859"/>
            </a:avLst>
          </a:prstGeom>
          <a:solidFill>
            <a:srgbClr val="E8F3E8"/>
          </a:solidFill>
          <a:ln/>
        </p:spPr>
      </p:sp>
      <p:sp>
        <p:nvSpPr>
          <p:cNvPr id="14" name="Text 12"/>
          <p:cNvSpPr/>
          <p:nvPr/>
        </p:nvSpPr>
        <p:spPr>
          <a:xfrm>
            <a:off x="915710" y="4713208"/>
            <a:ext cx="2544008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Efficiency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915710" y="5153263"/>
            <a:ext cx="609421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Digital Taxonomy: 5hrs → 8min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15710" y="5600819"/>
            <a:ext cx="609421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Audience Engine: 8hrs → 2.5hrs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915710" y="6048375"/>
            <a:ext cx="609421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Zero Data Loss (52M records)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416879" y="4509730"/>
            <a:ext cx="6501289" cy="2067639"/>
          </a:xfrm>
          <a:prstGeom prst="roundRect">
            <a:avLst>
              <a:gd name="adj" fmla="val 8859"/>
            </a:avLst>
          </a:prstGeom>
          <a:solidFill>
            <a:srgbClr val="E8F3E8"/>
          </a:solidFill>
          <a:ln/>
        </p:spPr>
      </p:sp>
      <p:sp>
        <p:nvSpPr>
          <p:cNvPr id="19" name="Text 17"/>
          <p:cNvSpPr/>
          <p:nvPr/>
        </p:nvSpPr>
        <p:spPr>
          <a:xfrm>
            <a:off x="7620357" y="4713208"/>
            <a:ext cx="2544008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People</a:t>
            </a:r>
            <a:endParaRPr lang="en-US" sz="2000" dirty="0"/>
          </a:p>
        </p:txBody>
      </p:sp>
      <p:sp>
        <p:nvSpPr>
          <p:cNvPr id="20" name="Text 18"/>
          <p:cNvSpPr/>
          <p:nvPr/>
        </p:nvSpPr>
        <p:spPr>
          <a:xfrm>
            <a:off x="7620357" y="5153263"/>
            <a:ext cx="609433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2 New FTEs Onboarded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620357" y="5600819"/>
            <a:ext cx="609433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Extensive Mentorship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620357" y="6048375"/>
            <a:ext cx="609433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AI Tools Training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12232" y="6806327"/>
            <a:ext cx="13205936" cy="864632"/>
          </a:xfrm>
          <a:prstGeom prst="roundRect">
            <a:avLst>
              <a:gd name="adj" fmla="val 21185"/>
            </a:avLst>
          </a:prstGeom>
          <a:solidFill>
            <a:srgbClr val="CCE6D1"/>
          </a:solidFill>
          <a:ln/>
        </p:spPr>
      </p:sp>
      <p:pic>
        <p:nvPicPr>
          <p:cNvPr id="2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5710" y="7095887"/>
            <a:ext cx="254318" cy="203478"/>
          </a:xfrm>
          <a:prstGeom prst="rect">
            <a:avLst/>
          </a:prstGeom>
        </p:spPr>
      </p:pic>
      <p:sp>
        <p:nvSpPr>
          <p:cNvPr id="25" name="Text 22"/>
          <p:cNvSpPr/>
          <p:nvPr/>
        </p:nvSpPr>
        <p:spPr>
          <a:xfrm>
            <a:off x="1373505" y="7060644"/>
            <a:ext cx="12341185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Record-breaking optimizations supporting 9% revenue growth target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6723" y="924878"/>
            <a:ext cx="7783354" cy="1214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Consumer Sync: Successfully Delivered in Q1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166723" y="2625566"/>
            <a:ext cx="2429708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Project Scope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166723" y="3123605"/>
            <a:ext cx="4480322" cy="12439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Migration from on-premises infrastructure to AWS cloud, delivering 80% UK scale with 50% accuracy improvement through modern architecture.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166723" y="4561880"/>
            <a:ext cx="2429708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Technologies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166723" y="5059918"/>
            <a:ext cx="4480322" cy="621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Apache Airflow &amp; MWAA for workflow orchestration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166723" y="5749885"/>
            <a:ext cx="4480322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EMR Serverless for scalable compute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166723" y="6128861"/>
            <a:ext cx="4480322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Docker containerization for portability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166723" y="6507837"/>
            <a:ext cx="4480322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AWS infrastructure automation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11128772" y="2625566"/>
            <a:ext cx="2429708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Achievements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11128772" y="3123605"/>
            <a:ext cx="2828806" cy="621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Mastered Airflow, EMR Serverless, and Docker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11128772" y="3813572"/>
            <a:ext cx="2828806" cy="621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Created standardized MWAA templates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11128772" y="4503539"/>
            <a:ext cx="2828806" cy="621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Comprehensive documentation delivered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11128772" y="5193506"/>
            <a:ext cx="2828806" cy="621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On-time, on-budget completion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11128772" y="6009799"/>
            <a:ext cx="2429708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Capacity Allocation</a:t>
            </a:r>
            <a:endParaRPr lang="en-US" sz="1900" dirty="0"/>
          </a:p>
        </p:txBody>
      </p:sp>
      <p:sp>
        <p:nvSpPr>
          <p:cNvPr id="17" name="Text 14"/>
          <p:cNvSpPr/>
          <p:nvPr/>
        </p:nvSpPr>
        <p:spPr>
          <a:xfrm>
            <a:off x="11128772" y="6507837"/>
            <a:ext cx="2828806" cy="621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50% Consumer Sync | 50% Audience Engine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88756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Audience Engine: Game-Changing Performance Improvement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Delivered a transformational migration from Alteryx to PySpark, processing 52 million records with unprecedented efficiency gains.</a:t>
            </a:r>
            <a:endParaRPr lang="en-US" sz="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1201936"/>
            <a:ext cx="13836729" cy="7748468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396835" y="9077920"/>
            <a:ext cx="4536638" cy="1046678"/>
          </a:xfrm>
          <a:prstGeom prst="roundRect">
            <a:avLst>
              <a:gd name="adj" fmla="val 9752"/>
            </a:avLst>
          </a:prstGeom>
          <a:solidFill>
            <a:srgbClr val="FAFFFA"/>
          </a:solidFill>
          <a:ln w="15240">
            <a:solidFill>
              <a:srgbClr val="CED9CE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525423" y="9206508"/>
            <a:ext cx="1492210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Technical Excellence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525423" y="9451658"/>
            <a:ext cx="4279463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Converted complex Alteryx workflows to optimized PySpark, eliminated dense connections, and simplified architecture for 52 million record processing.</a:t>
            </a:r>
            <a:endParaRPr lang="en-US" sz="850" dirty="0"/>
          </a:p>
        </p:txBody>
      </p:sp>
      <p:sp>
        <p:nvSpPr>
          <p:cNvPr id="8" name="Shape 5"/>
          <p:cNvSpPr/>
          <p:nvPr/>
        </p:nvSpPr>
        <p:spPr>
          <a:xfrm>
            <a:off x="5046821" y="9077920"/>
            <a:ext cx="4536638" cy="1046678"/>
          </a:xfrm>
          <a:prstGeom prst="roundRect">
            <a:avLst>
              <a:gd name="adj" fmla="val 9752"/>
            </a:avLst>
          </a:prstGeom>
          <a:solidFill>
            <a:srgbClr val="FAFFFA"/>
          </a:solidFill>
          <a:ln w="15240">
            <a:solidFill>
              <a:srgbClr val="CED9C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175409" y="920650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Quality Assurance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5175409" y="9451658"/>
            <a:ext cx="4279463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Achieved 100% data accuracy with zero records changed, maintaining identical output while dramatically improving performance through comprehensive testing.</a:t>
            </a:r>
            <a:endParaRPr lang="en-US" sz="850" dirty="0"/>
          </a:p>
        </p:txBody>
      </p:sp>
      <p:sp>
        <p:nvSpPr>
          <p:cNvPr id="11" name="Shape 8"/>
          <p:cNvSpPr/>
          <p:nvPr/>
        </p:nvSpPr>
        <p:spPr>
          <a:xfrm>
            <a:off x="9696807" y="9077920"/>
            <a:ext cx="4536638" cy="1046678"/>
          </a:xfrm>
          <a:prstGeom prst="roundRect">
            <a:avLst>
              <a:gd name="adj" fmla="val 9752"/>
            </a:avLst>
          </a:prstGeom>
          <a:solidFill>
            <a:srgbClr val="FAFFFA"/>
          </a:solidFill>
          <a:ln w="15240">
            <a:solidFill>
              <a:srgbClr val="CED9CE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25395" y="920650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Business Impact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9825395" y="9451658"/>
            <a:ext cx="4279463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Successfully delivered to stakeholders, achieved production deployment in Q2, and received recognition for engineering excellence supporting revenue targets.</a:t>
            </a:r>
            <a:endParaRPr lang="en-US" sz="850" dirty="0"/>
          </a:p>
        </p:txBody>
      </p:sp>
      <p:sp>
        <p:nvSpPr>
          <p:cNvPr id="14" name="Shape 11"/>
          <p:cNvSpPr/>
          <p:nvPr/>
        </p:nvSpPr>
        <p:spPr>
          <a:xfrm>
            <a:off x="396835" y="10252115"/>
            <a:ext cx="13836729" cy="481846"/>
          </a:xfrm>
          <a:prstGeom prst="roundRect">
            <a:avLst>
              <a:gd name="adj" fmla="val 21184"/>
            </a:avLst>
          </a:prstGeom>
          <a:solidFill>
            <a:srgbClr val="CCE6D1"/>
          </a:solidFill>
          <a:ln/>
        </p:spPr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83" y="10416540"/>
            <a:ext cx="141684" cy="113348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765215" y="10393799"/>
            <a:ext cx="1335500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62.5% improvement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— From 8 hours to 2.5 hours. This is what engineering excellence looks like.</a:t>
            </a:r>
            <a:endParaRPr lang="en-US" sz="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6611" y="628531"/>
            <a:ext cx="8130778" cy="904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Digital Taxonomy: 97.3% Performance Improvement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506611" y="1750457"/>
            <a:ext cx="8130778" cy="1357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650"/>
              </a:lnSpc>
              <a:buNone/>
            </a:pPr>
            <a:r>
              <a:rPr lang="en-US" sz="8500" b="1" dirty="0">
                <a:solidFill>
                  <a:srgbClr val="438951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97.3%</a:t>
            </a:r>
            <a:endParaRPr lang="en-US" sz="8500" dirty="0"/>
          </a:p>
        </p:txBody>
      </p:sp>
      <p:sp>
        <p:nvSpPr>
          <p:cNvPr id="5" name="Text 2"/>
          <p:cNvSpPr/>
          <p:nvPr/>
        </p:nvSpPr>
        <p:spPr>
          <a:xfrm>
            <a:off x="506611" y="3324582"/>
            <a:ext cx="4377571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5 Hours Reduced to 8 Minutes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506611" y="3975854"/>
            <a:ext cx="2589609" cy="477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3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9</a:t>
            </a:r>
            <a:endParaRPr lang="en-US" sz="3750" dirty="0"/>
          </a:p>
        </p:txBody>
      </p:sp>
      <p:sp>
        <p:nvSpPr>
          <p:cNvPr id="7" name="Text 4"/>
          <p:cNvSpPr/>
          <p:nvPr/>
        </p:nvSpPr>
        <p:spPr>
          <a:xfrm>
            <a:off x="896660" y="4634270"/>
            <a:ext cx="1809512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Scripts Migrated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506611" y="4947285"/>
            <a:ext cx="2589609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Complex interconnected workflows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3277076" y="3975854"/>
            <a:ext cx="2589728" cy="477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3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1500+</a:t>
            </a:r>
            <a:endParaRPr lang="en-US" sz="3750" dirty="0"/>
          </a:p>
        </p:txBody>
      </p:sp>
      <p:sp>
        <p:nvSpPr>
          <p:cNvPr id="10" name="Text 7"/>
          <p:cNvSpPr/>
          <p:nvPr/>
        </p:nvSpPr>
        <p:spPr>
          <a:xfrm>
            <a:off x="3667125" y="4634270"/>
            <a:ext cx="1809512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Lines of DAG Code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3277076" y="4947285"/>
            <a:ext cx="2589728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Comprehensive implementation</a:t>
            </a:r>
            <a:endParaRPr lang="en-US" sz="1100" dirty="0"/>
          </a:p>
        </p:txBody>
      </p:sp>
      <p:sp>
        <p:nvSpPr>
          <p:cNvPr id="12" name="Text 9"/>
          <p:cNvSpPr/>
          <p:nvPr/>
        </p:nvSpPr>
        <p:spPr>
          <a:xfrm>
            <a:off x="6047661" y="3975854"/>
            <a:ext cx="2589728" cy="477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3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3750" dirty="0"/>
          </a:p>
        </p:txBody>
      </p:sp>
      <p:sp>
        <p:nvSpPr>
          <p:cNvPr id="13" name="Text 10"/>
          <p:cNvSpPr/>
          <p:nvPr/>
        </p:nvSpPr>
        <p:spPr>
          <a:xfrm>
            <a:off x="6423303" y="4634270"/>
            <a:ext cx="1838444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Hour Testing Cycles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6047661" y="4947285"/>
            <a:ext cx="2589728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Rigorous quality assurance</a:t>
            </a:r>
            <a:endParaRPr lang="en-US" sz="1100" dirty="0"/>
          </a:p>
        </p:txBody>
      </p:sp>
      <p:sp>
        <p:nvSpPr>
          <p:cNvPr id="15" name="Text 12"/>
          <p:cNvSpPr/>
          <p:nvPr/>
        </p:nvSpPr>
        <p:spPr>
          <a:xfrm>
            <a:off x="3277076" y="5540573"/>
            <a:ext cx="2589728" cy="477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3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0</a:t>
            </a:r>
            <a:endParaRPr lang="en-US" sz="3750" dirty="0"/>
          </a:p>
        </p:txBody>
      </p:sp>
      <p:sp>
        <p:nvSpPr>
          <p:cNvPr id="16" name="Text 13"/>
          <p:cNvSpPr/>
          <p:nvPr/>
        </p:nvSpPr>
        <p:spPr>
          <a:xfrm>
            <a:off x="3667125" y="6198989"/>
            <a:ext cx="1809512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Loss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3277076" y="6512004"/>
            <a:ext cx="2589728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Perfect data integrity</a:t>
            </a:r>
            <a:endParaRPr lang="en-US" sz="1100" dirty="0"/>
          </a:p>
        </p:txBody>
      </p:sp>
      <p:sp>
        <p:nvSpPr>
          <p:cNvPr id="18" name="Text 15"/>
          <p:cNvSpPr/>
          <p:nvPr/>
        </p:nvSpPr>
        <p:spPr>
          <a:xfrm>
            <a:off x="506611" y="6906339"/>
            <a:ext cx="8130778" cy="694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largest migration project involved 9 interconnected scripts totaling over 1,500 lines of code. We successfully overcame memory optimization challenges, managed DAG dependencies, and completed end-to-end testing to deliver near-instant processing where it once took 5 hours. Now successfully deployed to UAT.</a:t>
            </a:r>
            <a:endParaRPr lang="en-US" sz="1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774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600" y="2656403"/>
            <a:ext cx="10848380" cy="544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AI-Powered Migration: Reducing Weeks to Hours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609600" y="3461980"/>
            <a:ext cx="13411200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Developed an innovative AI Migration Converter tool that transforms manual, weeks-long migration processes into automated, minutes-long operations.</a:t>
            </a:r>
            <a:endParaRPr lang="en-US" sz="13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936444"/>
            <a:ext cx="4470321" cy="69675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83788" y="4807387"/>
            <a:ext cx="349496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Bash Scripts &amp; EMR Traditional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783788" y="5183981"/>
            <a:ext cx="4121944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Legacy infrastructure requiring migration</a:t>
            </a:r>
            <a:endParaRPr lang="en-US" sz="13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921" y="3936444"/>
            <a:ext cx="4470440" cy="69675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54109" y="4807387"/>
            <a:ext cx="334887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AI Analysis &amp; Auto Generation</a:t>
            </a:r>
            <a:endParaRPr lang="en-US" sz="1700" dirty="0"/>
          </a:p>
        </p:txBody>
      </p:sp>
      <p:sp>
        <p:nvSpPr>
          <p:cNvPr id="10" name="Text 5"/>
          <p:cNvSpPr/>
          <p:nvPr/>
        </p:nvSpPr>
        <p:spPr>
          <a:xfrm>
            <a:off x="5254109" y="5183981"/>
            <a:ext cx="4122063" cy="557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Intelligent parsing and context-aware conversion in minutes</a:t>
            </a:r>
            <a:endParaRPr lang="en-US" sz="13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0360" y="3936444"/>
            <a:ext cx="4470440" cy="69675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24549" y="4807387"/>
            <a:ext cx="340375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Airflow DAG &amp; EMR Serverless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9724549" y="5183981"/>
            <a:ext cx="4122063" cy="557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Modern cloud infrastructure ready for deployment</a:t>
            </a:r>
            <a:endParaRPr lang="en-US" sz="1350" dirty="0"/>
          </a:p>
        </p:txBody>
      </p:sp>
      <p:sp>
        <p:nvSpPr>
          <p:cNvPr id="14" name="Text 8"/>
          <p:cNvSpPr/>
          <p:nvPr/>
        </p:nvSpPr>
        <p:spPr>
          <a:xfrm>
            <a:off x="609600" y="6285428"/>
            <a:ext cx="2177415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High Accuracy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609600" y="6731794"/>
            <a:ext cx="4186714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Intelligent code parsing</a:t>
            </a:r>
            <a:endParaRPr lang="en-US" sz="1350" dirty="0"/>
          </a:p>
        </p:txBody>
      </p:sp>
      <p:sp>
        <p:nvSpPr>
          <p:cNvPr id="16" name="Text 10"/>
          <p:cNvSpPr/>
          <p:nvPr/>
        </p:nvSpPr>
        <p:spPr>
          <a:xfrm>
            <a:off x="609600" y="7071360"/>
            <a:ext cx="4186714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Context-aware conversion</a:t>
            </a:r>
            <a:endParaRPr lang="en-US" sz="1350" dirty="0"/>
          </a:p>
        </p:txBody>
      </p:sp>
      <p:sp>
        <p:nvSpPr>
          <p:cNvPr id="17" name="Text 11"/>
          <p:cNvSpPr/>
          <p:nvPr/>
        </p:nvSpPr>
        <p:spPr>
          <a:xfrm>
            <a:off x="609600" y="7410926"/>
            <a:ext cx="4186714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Best practices embedded</a:t>
            </a:r>
            <a:endParaRPr lang="en-US" sz="1350" dirty="0"/>
          </a:p>
        </p:txBody>
      </p:sp>
      <p:sp>
        <p:nvSpPr>
          <p:cNvPr id="18" name="Text 12"/>
          <p:cNvSpPr/>
          <p:nvPr/>
        </p:nvSpPr>
        <p:spPr>
          <a:xfrm>
            <a:off x="5228749" y="6285428"/>
            <a:ext cx="2177415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Wide Adoption</a:t>
            </a:r>
            <a:endParaRPr lang="en-US" sz="1700" dirty="0"/>
          </a:p>
        </p:txBody>
      </p:sp>
      <p:sp>
        <p:nvSpPr>
          <p:cNvPr id="19" name="Text 13"/>
          <p:cNvSpPr/>
          <p:nvPr/>
        </p:nvSpPr>
        <p:spPr>
          <a:xfrm>
            <a:off x="5228749" y="6731794"/>
            <a:ext cx="4186714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Used by entire team</a:t>
            </a:r>
            <a:endParaRPr lang="en-US" sz="1350" dirty="0"/>
          </a:p>
        </p:txBody>
      </p:sp>
      <p:sp>
        <p:nvSpPr>
          <p:cNvPr id="20" name="Text 14"/>
          <p:cNvSpPr/>
          <p:nvPr/>
        </p:nvSpPr>
        <p:spPr>
          <a:xfrm>
            <a:off x="5228749" y="7071360"/>
            <a:ext cx="4186714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80%+ time reduction</a:t>
            </a:r>
            <a:endParaRPr lang="en-US" sz="1350" dirty="0"/>
          </a:p>
        </p:txBody>
      </p:sp>
      <p:sp>
        <p:nvSpPr>
          <p:cNvPr id="21" name="Text 15"/>
          <p:cNvSpPr/>
          <p:nvPr/>
        </p:nvSpPr>
        <p:spPr>
          <a:xfrm>
            <a:off x="5228749" y="7410926"/>
            <a:ext cx="4186714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Consistent quality</a:t>
            </a:r>
            <a:endParaRPr lang="en-US" sz="1350" dirty="0"/>
          </a:p>
        </p:txBody>
      </p:sp>
      <p:sp>
        <p:nvSpPr>
          <p:cNvPr id="22" name="Text 16"/>
          <p:cNvSpPr/>
          <p:nvPr/>
        </p:nvSpPr>
        <p:spPr>
          <a:xfrm>
            <a:off x="9847898" y="6285428"/>
            <a:ext cx="2177415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Business Value</a:t>
            </a:r>
            <a:endParaRPr lang="en-US" sz="1700" dirty="0"/>
          </a:p>
        </p:txBody>
      </p:sp>
      <p:sp>
        <p:nvSpPr>
          <p:cNvPr id="23" name="Text 17"/>
          <p:cNvSpPr/>
          <p:nvPr/>
        </p:nvSpPr>
        <p:spPr>
          <a:xfrm>
            <a:off x="9847898" y="6731794"/>
            <a:ext cx="4186714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50+ scripts migrated</a:t>
            </a:r>
            <a:endParaRPr lang="en-US" sz="1350" dirty="0"/>
          </a:p>
        </p:txBody>
      </p:sp>
      <p:sp>
        <p:nvSpPr>
          <p:cNvPr id="24" name="Text 18"/>
          <p:cNvSpPr/>
          <p:nvPr/>
        </p:nvSpPr>
        <p:spPr>
          <a:xfrm>
            <a:off x="9847898" y="7071360"/>
            <a:ext cx="4186714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Weeks of work saved</a:t>
            </a:r>
            <a:endParaRPr lang="en-US" sz="1350" dirty="0"/>
          </a:p>
        </p:txBody>
      </p:sp>
      <p:sp>
        <p:nvSpPr>
          <p:cNvPr id="25" name="Text 19"/>
          <p:cNvSpPr/>
          <p:nvPr/>
        </p:nvSpPr>
        <p:spPr>
          <a:xfrm>
            <a:off x="9847898" y="7410926"/>
            <a:ext cx="4186714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Rapid cloud transition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955" y="615196"/>
            <a:ext cx="11664077" cy="699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OKR Performance: Exceeding All Targets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782955" y="1873568"/>
            <a:ext cx="3224451" cy="279559"/>
          </a:xfrm>
          <a:prstGeom prst="roundRect">
            <a:avLst>
              <a:gd name="adj" fmla="val 72024"/>
            </a:avLst>
          </a:prstGeom>
          <a:solidFill>
            <a:srgbClr val="E8F3E8"/>
          </a:solidFill>
          <a:ln/>
        </p:spPr>
      </p:sp>
      <p:sp>
        <p:nvSpPr>
          <p:cNvPr id="4" name="Shape 2"/>
          <p:cNvSpPr/>
          <p:nvPr/>
        </p:nvSpPr>
        <p:spPr>
          <a:xfrm>
            <a:off x="782955" y="1873568"/>
            <a:ext cx="3224451" cy="279559"/>
          </a:xfrm>
          <a:prstGeom prst="roundRect">
            <a:avLst>
              <a:gd name="adj" fmla="val 72024"/>
            </a:avLst>
          </a:prstGeom>
          <a:solidFill>
            <a:srgbClr val="438951"/>
          </a:solidFill>
          <a:ln/>
        </p:spPr>
      </p:sp>
      <p:sp>
        <p:nvSpPr>
          <p:cNvPr id="5" name="Text 3"/>
          <p:cNvSpPr/>
          <p:nvPr/>
        </p:nvSpPr>
        <p:spPr>
          <a:xfrm>
            <a:off x="4175165" y="1873568"/>
            <a:ext cx="776168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100%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82955" y="2432685"/>
            <a:ext cx="3739753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Growth: On-Time Delivery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82955" y="2916436"/>
            <a:ext cx="4168378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All PBIs delivered on schedule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30892" y="1873568"/>
            <a:ext cx="3136583" cy="279559"/>
          </a:xfrm>
          <a:prstGeom prst="roundRect">
            <a:avLst>
              <a:gd name="adj" fmla="val 72024"/>
            </a:avLst>
          </a:prstGeom>
          <a:solidFill>
            <a:srgbClr val="E8F3E8"/>
          </a:solidFill>
          <a:ln/>
        </p:spPr>
      </p:sp>
      <p:sp>
        <p:nvSpPr>
          <p:cNvPr id="9" name="Shape 7"/>
          <p:cNvSpPr/>
          <p:nvPr/>
        </p:nvSpPr>
        <p:spPr>
          <a:xfrm>
            <a:off x="5230892" y="1873568"/>
            <a:ext cx="1960364" cy="279559"/>
          </a:xfrm>
          <a:prstGeom prst="roundRect">
            <a:avLst>
              <a:gd name="adj" fmla="val 72024"/>
            </a:avLst>
          </a:prstGeom>
          <a:solidFill>
            <a:srgbClr val="438951"/>
          </a:solidFill>
          <a:ln/>
        </p:spPr>
      </p:sp>
      <p:sp>
        <p:nvSpPr>
          <p:cNvPr id="10" name="Text 8"/>
          <p:cNvSpPr/>
          <p:nvPr/>
        </p:nvSpPr>
        <p:spPr>
          <a:xfrm>
            <a:off x="8535233" y="1873568"/>
            <a:ext cx="864156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62.5%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30892" y="2432685"/>
            <a:ext cx="3486864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Growth: Time Reduction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230892" y="2916436"/>
            <a:ext cx="4168497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3x beyond 20% target (Audience Engine)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78948" y="1873568"/>
            <a:ext cx="3166824" cy="279559"/>
          </a:xfrm>
          <a:prstGeom prst="roundRect">
            <a:avLst>
              <a:gd name="adj" fmla="val 72024"/>
            </a:avLst>
          </a:prstGeom>
          <a:solidFill>
            <a:srgbClr val="E8F3E8"/>
          </a:solidFill>
          <a:ln/>
        </p:spPr>
      </p:sp>
      <p:sp>
        <p:nvSpPr>
          <p:cNvPr id="14" name="Shape 12"/>
          <p:cNvSpPr/>
          <p:nvPr/>
        </p:nvSpPr>
        <p:spPr>
          <a:xfrm>
            <a:off x="9678948" y="1873568"/>
            <a:ext cx="3081218" cy="279559"/>
          </a:xfrm>
          <a:prstGeom prst="roundRect">
            <a:avLst>
              <a:gd name="adj" fmla="val 72024"/>
            </a:avLst>
          </a:prstGeom>
          <a:solidFill>
            <a:srgbClr val="438951"/>
          </a:solidFill>
          <a:ln/>
        </p:spPr>
      </p:sp>
      <p:sp>
        <p:nvSpPr>
          <p:cNvPr id="15" name="Text 13"/>
          <p:cNvSpPr/>
          <p:nvPr/>
        </p:nvSpPr>
        <p:spPr>
          <a:xfrm>
            <a:off x="13013531" y="1873568"/>
            <a:ext cx="833795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97.3%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9678948" y="2432685"/>
            <a:ext cx="4168378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Innovation: Process Improvement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678948" y="3266003"/>
            <a:ext cx="4168378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Nearly 4x the 25% target (Digital Taxonomy)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82955" y="4541044"/>
            <a:ext cx="3224451" cy="279559"/>
          </a:xfrm>
          <a:prstGeom prst="roundRect">
            <a:avLst>
              <a:gd name="adj" fmla="val 72024"/>
            </a:avLst>
          </a:prstGeom>
          <a:solidFill>
            <a:srgbClr val="E8F3E8"/>
          </a:solidFill>
          <a:ln/>
        </p:spPr>
      </p:sp>
      <p:sp>
        <p:nvSpPr>
          <p:cNvPr id="19" name="Shape 17"/>
          <p:cNvSpPr/>
          <p:nvPr/>
        </p:nvSpPr>
        <p:spPr>
          <a:xfrm>
            <a:off x="782955" y="4541044"/>
            <a:ext cx="3224451" cy="279559"/>
          </a:xfrm>
          <a:prstGeom prst="roundRect">
            <a:avLst>
              <a:gd name="adj" fmla="val 72024"/>
            </a:avLst>
          </a:prstGeom>
          <a:solidFill>
            <a:srgbClr val="438951"/>
          </a:solidFill>
          <a:ln/>
        </p:spPr>
      </p:sp>
      <p:sp>
        <p:nvSpPr>
          <p:cNvPr id="20" name="Text 18"/>
          <p:cNvSpPr/>
          <p:nvPr/>
        </p:nvSpPr>
        <p:spPr>
          <a:xfrm>
            <a:off x="4175165" y="4541044"/>
            <a:ext cx="776168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100%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82955" y="5100161"/>
            <a:ext cx="4168378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Efficiency: Workflow Optimization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82955" y="5933480"/>
            <a:ext cx="4168378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Exceeded 20% reduction through standardization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5230892" y="4541044"/>
            <a:ext cx="3224570" cy="279559"/>
          </a:xfrm>
          <a:prstGeom prst="roundRect">
            <a:avLst>
              <a:gd name="adj" fmla="val 72024"/>
            </a:avLst>
          </a:prstGeom>
          <a:solidFill>
            <a:srgbClr val="E8F3E8"/>
          </a:solidFill>
          <a:ln/>
        </p:spPr>
      </p:sp>
      <p:sp>
        <p:nvSpPr>
          <p:cNvPr id="24" name="Shape 22"/>
          <p:cNvSpPr/>
          <p:nvPr/>
        </p:nvSpPr>
        <p:spPr>
          <a:xfrm>
            <a:off x="5230892" y="4541044"/>
            <a:ext cx="3224570" cy="279559"/>
          </a:xfrm>
          <a:prstGeom prst="roundRect">
            <a:avLst>
              <a:gd name="adj" fmla="val 72024"/>
            </a:avLst>
          </a:prstGeom>
          <a:solidFill>
            <a:srgbClr val="438951"/>
          </a:solidFill>
          <a:ln/>
        </p:spPr>
      </p:sp>
      <p:sp>
        <p:nvSpPr>
          <p:cNvPr id="25" name="Text 23"/>
          <p:cNvSpPr/>
          <p:nvPr/>
        </p:nvSpPr>
        <p:spPr>
          <a:xfrm>
            <a:off x="8623221" y="4541044"/>
            <a:ext cx="776168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100%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5230892" y="5100161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People: AI Training</a:t>
            </a:r>
            <a:endParaRPr lang="en-US" sz="2200" dirty="0"/>
          </a:p>
        </p:txBody>
      </p:sp>
      <p:sp>
        <p:nvSpPr>
          <p:cNvPr id="27" name="Text 25"/>
          <p:cNvSpPr/>
          <p:nvPr/>
        </p:nvSpPr>
        <p:spPr>
          <a:xfrm>
            <a:off x="5230892" y="5583912"/>
            <a:ext cx="4168497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AI tool developed and adopted team-wide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782955" y="6900863"/>
            <a:ext cx="13064490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Consistently exceeded targets across all four strategic pillars, demonstrating exceptional execution and delivering measurable business value.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3754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507" y="2729746"/>
            <a:ext cx="8413194" cy="559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Comprehensive Migration Excellence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26507" y="3736538"/>
            <a:ext cx="3121581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Major Migrations Delivered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6507" y="4195048"/>
            <a:ext cx="6470332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Consumer Sync (Q1):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Cloud migration, 80% UK scale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26507" y="4544139"/>
            <a:ext cx="6470332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Audience Engine (Q2):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8hrs to 2.5hrs optimization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26507" y="4893231"/>
            <a:ext cx="6470332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Digital Taxonomy: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5hrs to 8min, 9 scripts, UAT deployment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26507" y="5242322"/>
            <a:ext cx="6470332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HEMS Migration: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Email functionality integration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626507" y="5591413"/>
            <a:ext cx="6470332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 Graph: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Complete repository conversion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26507" y="5940504"/>
            <a:ext cx="6470332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TTD GEO: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Migration completed successfully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626507" y="6289596"/>
            <a:ext cx="6470332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Erasure: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End-to-end optimization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626507" y="6777395"/>
            <a:ext cx="6470332" cy="760571"/>
          </a:xfrm>
          <a:prstGeom prst="roundRect">
            <a:avLst>
              <a:gd name="adj" fmla="val 21183"/>
            </a:avLst>
          </a:prstGeom>
          <a:solidFill>
            <a:srgbClr val="CCE6D1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58" y="7034808"/>
            <a:ext cx="223718" cy="178951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1208127" y="7000994"/>
            <a:ext cx="5709761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50+ Total Scripts Migrated</a:t>
            </a:r>
            <a:endParaRPr lang="en-US" sz="1400" dirty="0"/>
          </a:p>
        </p:txBody>
      </p:sp>
      <p:sp>
        <p:nvSpPr>
          <p:cNvPr id="15" name="Text 11"/>
          <p:cNvSpPr/>
          <p:nvPr/>
        </p:nvSpPr>
        <p:spPr>
          <a:xfrm>
            <a:off x="7541181" y="3736538"/>
            <a:ext cx="2616875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Technologies Mastered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7541181" y="4195048"/>
            <a:ext cx="6470332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Docker &amp; Containerization: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Deep expertise, production deployment</a:t>
            </a:r>
            <a:endParaRPr lang="en-US" sz="1400" dirty="0"/>
          </a:p>
        </p:txBody>
      </p:sp>
      <p:sp>
        <p:nvSpPr>
          <p:cNvPr id="17" name="Text 13"/>
          <p:cNvSpPr/>
          <p:nvPr/>
        </p:nvSpPr>
        <p:spPr>
          <a:xfrm>
            <a:off x="7541181" y="4544139"/>
            <a:ext cx="6470332" cy="57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Apache Airflow &amp; MWAA: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Advanced DAG development and orchestration</a:t>
            </a:r>
            <a:endParaRPr lang="en-US" sz="1400" dirty="0"/>
          </a:p>
        </p:txBody>
      </p:sp>
      <p:sp>
        <p:nvSpPr>
          <p:cNvPr id="18" name="Text 14"/>
          <p:cNvSpPr/>
          <p:nvPr/>
        </p:nvSpPr>
        <p:spPr>
          <a:xfrm>
            <a:off x="7541181" y="5179695"/>
            <a:ext cx="6470332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EMR Serverless: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Architecture design and performance optimization</a:t>
            </a:r>
            <a:endParaRPr lang="en-US" sz="1400" dirty="0"/>
          </a:p>
        </p:txBody>
      </p:sp>
      <p:sp>
        <p:nvSpPr>
          <p:cNvPr id="19" name="Text 15"/>
          <p:cNvSpPr/>
          <p:nvPr/>
        </p:nvSpPr>
        <p:spPr>
          <a:xfrm>
            <a:off x="7541181" y="5528786"/>
            <a:ext cx="6470332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Terraform: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Infrastructure as Code and AWS automation</a:t>
            </a:r>
            <a:endParaRPr lang="en-US" sz="1400" dirty="0"/>
          </a:p>
        </p:txBody>
      </p:sp>
      <p:sp>
        <p:nvSpPr>
          <p:cNvPr id="20" name="Text 16"/>
          <p:cNvSpPr/>
          <p:nvPr/>
        </p:nvSpPr>
        <p:spPr>
          <a:xfrm>
            <a:off x="7541181" y="5877878"/>
            <a:ext cx="6470332" cy="57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PySpark &amp; Data Engineering: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Large-scale processing and optimization techniques</a:t>
            </a:r>
            <a:endParaRPr lang="en-US" sz="1400" dirty="0"/>
          </a:p>
        </p:txBody>
      </p:sp>
      <p:sp>
        <p:nvSpPr>
          <p:cNvPr id="21" name="Text 17"/>
          <p:cNvSpPr/>
          <p:nvPr/>
        </p:nvSpPr>
        <p:spPr>
          <a:xfrm>
            <a:off x="7541181" y="6513433"/>
            <a:ext cx="6470332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Business Acumen: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Revenue generation and value creation focus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7327" y="406479"/>
            <a:ext cx="8109347" cy="923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Building Team Capability &amp; Knowledge Sharing</a:t>
            </a:r>
            <a:endParaRPr lang="en-US" sz="2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327" y="1552099"/>
            <a:ext cx="369451" cy="369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17327" y="2106216"/>
            <a:ext cx="1944053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Onboarding (2 FTEs)</a:t>
            </a:r>
            <a:endParaRPr lang="en-US" sz="1450" dirty="0"/>
          </a:p>
        </p:txBody>
      </p:sp>
      <p:sp>
        <p:nvSpPr>
          <p:cNvPr id="6" name="Text 2"/>
          <p:cNvSpPr/>
          <p:nvPr/>
        </p:nvSpPr>
        <p:spPr>
          <a:xfrm>
            <a:off x="517327" y="2425779"/>
            <a:ext cx="8109347" cy="472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Delivered comprehensive knowledge transfer covering Docker, Airflow, EMR training, hands-on AWS experience, and complete migration workflow expertise.</a:t>
            </a:r>
            <a:endParaRPr lang="en-US" sz="11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327" y="3193971"/>
            <a:ext cx="369451" cy="3694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17327" y="3748088"/>
            <a:ext cx="1847612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Mentorship</a:t>
            </a:r>
            <a:endParaRPr lang="en-US" sz="1450" dirty="0"/>
          </a:p>
        </p:txBody>
      </p:sp>
      <p:sp>
        <p:nvSpPr>
          <p:cNvPr id="9" name="Text 4"/>
          <p:cNvSpPr/>
          <p:nvPr/>
        </p:nvSpPr>
        <p:spPr>
          <a:xfrm>
            <a:off x="517327" y="4067651"/>
            <a:ext cx="8109347" cy="472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Provided extensive intern support, guided new technology adoption, assisted with problem-solving, and shared best practices across the team.</a:t>
            </a:r>
            <a:endParaRPr lang="en-US" sz="11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327" y="4835843"/>
            <a:ext cx="369451" cy="3694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17327" y="5389959"/>
            <a:ext cx="2462927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Cross-Team Collaboration</a:t>
            </a:r>
            <a:endParaRPr lang="en-US" sz="1450" dirty="0"/>
          </a:p>
        </p:txBody>
      </p:sp>
      <p:sp>
        <p:nvSpPr>
          <p:cNvPr id="12" name="Text 6"/>
          <p:cNvSpPr/>
          <p:nvPr/>
        </p:nvSpPr>
        <p:spPr>
          <a:xfrm>
            <a:off x="517327" y="5709523"/>
            <a:ext cx="8109347" cy="472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Contributed 2+ hours on Docker and pipeline assistance, supported Neartime and Enrichment API development, and enabled knowledge transfer.</a:t>
            </a:r>
            <a:endParaRPr lang="en-US" sz="11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7327" y="6477714"/>
            <a:ext cx="369451" cy="36945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17327" y="7031831"/>
            <a:ext cx="1847612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Sprint Excellence</a:t>
            </a:r>
            <a:endParaRPr lang="en-US" sz="1450" dirty="0"/>
          </a:p>
        </p:txBody>
      </p:sp>
      <p:sp>
        <p:nvSpPr>
          <p:cNvPr id="15" name="Text 8"/>
          <p:cNvSpPr/>
          <p:nvPr/>
        </p:nvSpPr>
        <p:spPr>
          <a:xfrm>
            <a:off x="517327" y="7351395"/>
            <a:ext cx="8109347" cy="472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Maintained 100% capacity with consistent 10-point sprint delivery, completed all PBIs on time with zero delays across the period.</a:t>
            </a:r>
            <a:endParaRPr lang="en-US" sz="1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2025-12-19T14:48:08Z</dcterms:created>
  <dcterms:modified xsi:type="dcterms:W3CDTF">2025-12-19T14:48:08Z</dcterms:modified>
</cp:coreProperties>
</file>